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3" r:id="rId5"/>
    <p:sldId id="274" r:id="rId6"/>
    <p:sldId id="275" r:id="rId7"/>
    <p:sldId id="259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878" autoAdjust="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b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7848872" cy="93610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11100" b="1" dirty="0" smtClean="0">
                <a:solidFill>
                  <a:srgbClr val="FFC000"/>
                </a:solidFill>
                <a:latin typeface="Calibri" pitchFamily="34" charset="0"/>
              </a:rPr>
              <a:t>2020 г.</a:t>
            </a: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776590"/>
            <a:ext cx="66247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кружка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"Творческая мастерская»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 руководством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Букановой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М.А.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детей младшего и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среднего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дошкольного возраста.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Продуктивная деятельность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воздействует на развитие: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двигательной активности;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способствует устранению недостатков речевых </a:t>
            </a:r>
            <a:b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неречевых психических функций.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67544" y="7173415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Материал, инструменты: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пластилин, тесто,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бумага,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картон,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крупы,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макаронные изделия,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цветная бумага, 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природный материал,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бросовый материал,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клей,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краски,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кисти,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подносы,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баночки,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палочки,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подставки,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вата и т. д.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работу кружка входит ряд разделов: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работа с бумагой и картоном;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E:\Фото\Фото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G:\Кружок оч. ручки образцы\цветочная полянка.jpg"/>
          <p:cNvPicPr>
            <a:picLocks noChangeAspect="1" noChangeArrowheads="1"/>
          </p:cNvPicPr>
          <p:nvPr/>
        </p:nvPicPr>
        <p:blipFill>
          <a:blip r:embed="rId3" cstate="print"/>
          <a:srcRect l="69845" t="13809" r="861"/>
          <a:stretch>
            <a:fillRect/>
          </a:stretch>
        </p:blipFill>
        <p:spPr bwMode="auto">
          <a:xfrm>
            <a:off x="3419872" y="2204864"/>
            <a:ext cx="1584176" cy="328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G:\Кружок оч. ручки образцы\135.jpg"/>
          <p:cNvPicPr>
            <a:picLocks noChangeAspect="1" noChangeArrowheads="1"/>
          </p:cNvPicPr>
          <p:nvPr/>
        </p:nvPicPr>
        <p:blipFill>
          <a:blip r:embed="rId4" cstate="print"/>
          <a:srcRect l="3381" t="2401" r="3381" b="8001"/>
          <a:stretch>
            <a:fillRect/>
          </a:stretch>
        </p:blipFill>
        <p:spPr bwMode="auto">
          <a:xfrm>
            <a:off x="5076056" y="2852936"/>
            <a:ext cx="3888432" cy="336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Работа с крупами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0" name="Picture 6" descr="G:\Кружок оч. ручки образцы\30.11.2016-рисование соль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04" t="4803" r="6068" b="11939"/>
          <a:stretch>
            <a:fillRect/>
          </a:stretch>
        </p:blipFill>
        <p:spPr bwMode="auto">
          <a:xfrm>
            <a:off x="827584" y="1556792"/>
            <a:ext cx="29523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G:\Кружок оч. ручки образцы\39ec8bd3a3a510cc48dd8ce93f7057c6.jpg.jpg"/>
          <p:cNvPicPr>
            <a:picLocks noChangeAspect="1" noChangeArrowheads="1"/>
          </p:cNvPicPr>
          <p:nvPr/>
        </p:nvPicPr>
        <p:blipFill>
          <a:blip r:embed="rId3" cstate="print"/>
          <a:srcRect l="8158" t="13741" r="16008" b="8303"/>
          <a:stretch>
            <a:fillRect/>
          </a:stretch>
        </p:blipFill>
        <p:spPr bwMode="auto">
          <a:xfrm>
            <a:off x="4283968" y="1988840"/>
            <a:ext cx="401610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Работа с макаронными изделиями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G:\ФОТО С ТЕЛЕФОНА\Новая папка\Фото1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:\ФОТО С ТЕЛЕФОНА\Новая папка\Фото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096344" cy="412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природным материалом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E:\Фото\Фото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3384376" cy="253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Фото\Фото1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784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Фото\Фото1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925763" cy="390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G:\Кружок оч. ручки образцы\Фото1671.jpg"/>
          <p:cNvPicPr>
            <a:picLocks noChangeAspect="1" noChangeArrowheads="1"/>
          </p:cNvPicPr>
          <p:nvPr/>
        </p:nvPicPr>
        <p:blipFill>
          <a:blip r:embed="rId5" cstate="print"/>
          <a:srcRect l="7556" r="7556" b="8133"/>
          <a:stretch>
            <a:fillRect/>
          </a:stretch>
        </p:blipFill>
        <p:spPr bwMode="auto">
          <a:xfrm>
            <a:off x="3347864" y="1484784"/>
            <a:ext cx="2952328" cy="239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с бросовым материалом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218" name="Picture 2" descr="E:\Фото\Фото1915.jpg"/>
          <p:cNvPicPr>
            <a:picLocks noChangeAspect="1" noChangeArrowheads="1"/>
          </p:cNvPicPr>
          <p:nvPr/>
        </p:nvPicPr>
        <p:blipFill>
          <a:blip r:embed="rId2" cstate="print"/>
          <a:srcRect t="14763" b="4040"/>
          <a:stretch>
            <a:fillRect/>
          </a:stretch>
        </p:blipFill>
        <p:spPr bwMode="auto">
          <a:xfrm>
            <a:off x="1547665" y="1191866"/>
            <a:ext cx="2664296" cy="288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G:\ФОТО С ТЕЛЕФОНА\Новая папка\Фото1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691" r="6486" b="9562"/>
          <a:stretch>
            <a:fillRect/>
          </a:stretch>
        </p:blipFill>
        <p:spPr bwMode="auto">
          <a:xfrm>
            <a:off x="4139952" y="3356992"/>
            <a:ext cx="2592288" cy="320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G:\ФОТО С ТЕЛЕФОНА\Новая папка\Фото1768.jpg"/>
          <p:cNvPicPr>
            <a:picLocks noChangeAspect="1" noChangeArrowheads="1"/>
          </p:cNvPicPr>
          <p:nvPr/>
        </p:nvPicPr>
        <p:blipFill>
          <a:blip r:embed="rId4" cstate="print"/>
          <a:srcRect t="14763"/>
          <a:stretch>
            <a:fillRect/>
          </a:stretch>
        </p:blipFill>
        <p:spPr bwMode="auto">
          <a:xfrm>
            <a:off x="6156176" y="1196752"/>
            <a:ext cx="2735735" cy="310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G:\ФОТО С ТЕЛЕФОНА\Новая папка\Фото1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8922"/>
            <a:ext cx="2304256" cy="307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ln w="2921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Лепка</a:t>
            </a:r>
            <a:endParaRPr lang="ru-RU" dirty="0"/>
          </a:p>
        </p:txBody>
      </p:sp>
      <p:pic>
        <p:nvPicPr>
          <p:cNvPr id="10242" name="Picture 2" descr="G:\ФОТО С ТЕЛЕФОНА\Новая папка\Фото1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292608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87824" y="2564180"/>
            <a:ext cx="5688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Bookman Old Style" pitchFamily="18" charset="0"/>
                <a:ea typeface="DFKai-SB" pitchFamily="65" charset="-120"/>
                <a:cs typeface="Times New Roman" pitchFamily="18" charset="0"/>
              </a:rPr>
              <a:t>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Segoe UI Light" pitchFamily="34" charset="0"/>
                <a:ea typeface="DFKai-SB" pitchFamily="65" charset="-120"/>
                <a:cs typeface="Times New Roman" pitchFamily="18" charset="0"/>
              </a:rPr>
              <a:t>СПАСИБО</a:t>
            </a:r>
            <a:r>
              <a:rPr lang="ru-RU" sz="4800" b="1" smtClean="0">
                <a:solidFill>
                  <a:srgbClr val="009900"/>
                </a:solidFill>
                <a:latin typeface="Segoe UI Light" pitchFamily="34" charset="0"/>
                <a:ea typeface="DFKai-SB" pitchFamily="65" charset="-12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009900"/>
                </a:solidFill>
                <a:latin typeface="Segoe UI Light" pitchFamily="34" charset="0"/>
                <a:ea typeface="DFKai-SB" pitchFamily="65" charset="-120"/>
                <a:cs typeface="Times New Roman" pitchFamily="18" charset="0"/>
              </a:rPr>
            </a:br>
            <a:r>
              <a:rPr lang="ru-RU" sz="4800" b="1" smtClean="0">
                <a:solidFill>
                  <a:srgbClr val="009900"/>
                </a:solidFill>
                <a:latin typeface="Segoe UI Light" pitchFamily="34" charset="0"/>
                <a:ea typeface="DFKai-SB" pitchFamily="65" charset="-120"/>
                <a:cs typeface="Times New Roman" pitchFamily="18" charset="0"/>
              </a:rPr>
              <a:t>ЗА  </a:t>
            </a:r>
            <a:r>
              <a:rPr lang="ru-RU" sz="4800" b="1" dirty="0" smtClean="0">
                <a:solidFill>
                  <a:srgbClr val="009900"/>
                </a:solidFill>
                <a:latin typeface="Segoe UI Light" pitchFamily="34" charset="0"/>
                <a:ea typeface="DFKai-SB" pitchFamily="65" charset="-120"/>
                <a:cs typeface="Times New Roman" pitchFamily="18" charset="0"/>
              </a:rPr>
              <a:t>ВНИМАНИЕ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Segoe UI Light" pitchFamily="34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22902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F2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Чем разнообразнее детская деятельность, тем успешнее идёт разностороннее развитие ребёнка:</a:t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F2E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F2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реализуются потенциальные возможности и первые проявления творчества.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Поэтому одним из наиболее близких и доступных видов работы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детском саду является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 – творческая деятельность</a:t>
            </a:r>
            <a:r>
              <a:rPr lang="ru-RU" sz="3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создающая условия для вовлечения ребёнка в собственное творчество.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0"/>
            <a:ext cx="8229600" cy="387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«Дети любят труд, 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процессе которого создается что-то красивое, необычное»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2793" y="2996952"/>
            <a:ext cx="515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altLang="ru-RU" sz="3200" b="1" i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В.А.Сухомлинский</a:t>
            </a:r>
            <a:r>
              <a:rPr lang="ru-RU" altLang="ru-RU" sz="32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63493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5715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11760" y="467570"/>
            <a:ext cx="63367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создавать условия для формирования всесторонне интеллектуальной, эстетически развитой творческой личности, содействовать развитию инициативы, выдумки и творчества детей в атмосфере эстетических переживаний и увлеченности, совместного творчества взрослого и ребенка, через различные виды изобразительной и прикладной деятельности. Развивать познавательные, конструктивные, творческие и художественные способности в процессе деятельности с различными материалами. Воспитывать самостоятельность, уверенность, инициативность, интерес к художественному экспериментированию.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408712" cy="6480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67544" y="7173415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27784" y="226239"/>
            <a:ext cx="61206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по обучению технике работы.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Сформировать у детей интерес к разнообразным видам художественного искусства.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Познакомить со свойствами материалов.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3накомить с новыми для детей основными приёмами работы, приспособлениями и инструментами, разнообразными видами техник, постепенно осваивать более сложные приёмы работы, подвести к созданию работ по собственному замыслу.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Развивать общую ручную умелость. Координировать работу глаз и обеих рук.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Развитие творческих способностей детей, оригинальности подхода к решению художественных задач.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Воспитание интереса к ручному труду, желания сделать поделки, украшения своими руками.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 результат: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Познакомятся с различными материалами и их свойствами.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Научатся выполнять поделки из различных материалов.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Освоят навыки работы с ножницами и клеем.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Научатся некоторым приемам преобразования материалов.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Научатся видеть необычное в обычных предметах.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Научатся составлять композицию, декоративно оформлять изделие, контролировать качество изделия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«Чем больше мастерства в детской руке, тем умнее ребенок»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1" name="Picture 3" descr="E:\Фото\Фото17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194421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72794" y="2276872"/>
            <a:ext cx="5231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altLang="ru-RU" sz="2800" b="1" i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В.И.Сухомлинский</a:t>
            </a:r>
            <a:r>
              <a:rPr lang="ru-RU" altLang="ru-RU" sz="2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E:\Фото\Фото1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2111747" cy="281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E:\Фото\Фото1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996952"/>
            <a:ext cx="2160240" cy="2881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20979013">
            <a:off x="323528" y="2780928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целеустремлённость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1207027">
            <a:off x="1407978" y="716808"/>
            <a:ext cx="3034531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510674">
            <a:off x="5812055" y="2777257"/>
            <a:ext cx="2974450" cy="140950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аккуратность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34235">
            <a:off x="4637552" y="706322"/>
            <a:ext cx="3321511" cy="151216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Настойчивость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5816" y="4653136"/>
            <a:ext cx="3672408" cy="144016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умение доводить начатое дело до конца.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03848" y="2348880"/>
            <a:ext cx="2592288" cy="2016224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детей формируются такие качества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49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260648"/>
            <a:ext cx="25922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1556792"/>
            <a:ext cx="25557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размышлять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35696" y="4077072"/>
            <a:ext cx="252028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сравнивать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4077072"/>
            <a:ext cx="309634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анализировать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8144" y="1628800"/>
            <a:ext cx="237626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делать выводы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1880" y="2492896"/>
            <a:ext cx="2448272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 ходе творческой работы ребёнок учится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</vt:lpstr>
      <vt:lpstr>          Чем разнообразнее детская деятельность, тем успешнее идёт разностороннее развитие ребёнка:  реализуются потенциальные возможности и первые проявления творчества.  Поэтому одним из наиболее близких и доступных видов работы  в детском саду является  художественно – творческая деятельность, создающая условия для вовлечения ребёнка в собственное творчество.  </vt:lpstr>
      <vt:lpstr>    «Дети любят труд,  в процессе которого создается что-то красивое, необычное» </vt:lpstr>
      <vt:lpstr>Презентация PowerPoint</vt:lpstr>
      <vt:lpstr>      </vt:lpstr>
      <vt:lpstr>Презентация PowerPoint</vt:lpstr>
      <vt:lpstr>   «Чем больше мастерства в детской руке, тем умнее ребенок»  </vt:lpstr>
      <vt:lpstr>      </vt:lpstr>
      <vt:lpstr>          </vt:lpstr>
      <vt:lpstr>       Продуктивная деятельность воздействует на развитие:   двигательной активности;  способствует устранению недостатков речевых  и неречевых психических функций.</vt:lpstr>
      <vt:lpstr>        Материал, инструменты:  пластилин, тесто, бумага, картон, крупы, макаронные изделия, цветная бумага, природный материал, бросовый материал, клей, краски, кисти, подносы, баночки, палочки, подставки, вата и т. д.  </vt:lpstr>
      <vt:lpstr>  В работу кружка входит ряд разделов: работа с бумагой и картоном; </vt:lpstr>
      <vt:lpstr>  Работа с крупами  </vt:lpstr>
      <vt:lpstr>  Работа с макаронными изделиями  </vt:lpstr>
      <vt:lpstr>   Работа с природным материалом   </vt:lpstr>
      <vt:lpstr>Работа с бросовым материалом </vt:lpstr>
      <vt:lpstr>Лепка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«Очумелые ручки»</dc:title>
  <dc:creator>User</dc:creator>
  <cp:lastModifiedBy>Эврика</cp:lastModifiedBy>
  <cp:revision>37</cp:revision>
  <dcterms:created xsi:type="dcterms:W3CDTF">2017-09-20T13:05:30Z</dcterms:created>
  <dcterms:modified xsi:type="dcterms:W3CDTF">2020-09-10T11:48:30Z</dcterms:modified>
</cp:coreProperties>
</file>