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56" r:id="rId2"/>
    <p:sldId id="282" r:id="rId3"/>
    <p:sldId id="257" r:id="rId4"/>
    <p:sldId id="281" r:id="rId5"/>
    <p:sldId id="258" r:id="rId6"/>
    <p:sldId id="259" r:id="rId7"/>
    <p:sldId id="260" r:id="rId8"/>
    <p:sldId id="263" r:id="rId9"/>
    <p:sldId id="261" r:id="rId10"/>
    <p:sldId id="265" r:id="rId11"/>
    <p:sldId id="266" r:id="rId12"/>
    <p:sldId id="264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0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734D20F-7A07-4275-933B-56760879D63C}" type="datetimeFigureOut">
              <a:rPr lang="ru-RU"/>
              <a:pPr>
                <a:defRPr/>
              </a:pPr>
              <a:t>23.09.2021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E2F5C7C0-4190-490B-B9F0-8FCC0B2FED2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4693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258A798-D029-429D-996A-5C77AE920032}" type="slidenum">
              <a:rPr lang="ru-RU">
                <a:latin typeface="Calibri" panose="020F0502020204030204" pitchFamily="34" charset="0"/>
              </a:rPr>
              <a:pPr eaLnBrk="1" hangingPunct="1"/>
              <a:t>10</a:t>
            </a:fld>
            <a:endParaRPr 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009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69461-363E-43B5-BD11-55171737CA66}" type="datetimeFigureOut">
              <a:rPr lang="ru-RU"/>
              <a:pPr>
                <a:defRPr/>
              </a:pPr>
              <a:t>23.09.2021</a:t>
            </a:fld>
            <a:endParaRPr lang="ru-RU"/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20AA9FE-3D18-4F88-9BAB-0D7E36D021AE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175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E21CC-B075-41FA-A0D5-D05E246E38B4}" type="datetimeFigureOut">
              <a:rPr lang="ru-RU"/>
              <a:pPr>
                <a:defRPr/>
              </a:pPr>
              <a:t>23.09.2021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14A35B-EA2B-4CD1-8133-50BDAB40D21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443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4996E-DB49-4B4E-8BC9-89F2A117FEFE}" type="datetimeFigureOut">
              <a:rPr lang="ru-RU"/>
              <a:pPr>
                <a:defRPr/>
              </a:pPr>
              <a:t>23.09.2021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8B96BE-218C-41D1-93D3-E32B5BB7F07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078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7C90A-0611-4ED0-9735-D67D907F2DEA}" type="datetimeFigureOut">
              <a:rPr lang="ru-RU"/>
              <a:pPr>
                <a:defRPr/>
              </a:pPr>
              <a:t>23.09.2021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29A4D1-4AE0-4848-8A9B-6A851EDB2B0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195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D203A-B4B6-4BBE-A158-9D45CF70D7C1}" type="datetimeFigureOut">
              <a:rPr lang="ru-RU"/>
              <a:pPr>
                <a:defRPr/>
              </a:pPr>
              <a:t>23.09.2021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949A0E-AC87-46DF-989B-65FED3C1ED5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84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C4122-452A-4050-A199-8E5F7329D547}" type="datetimeFigureOut">
              <a:rPr lang="ru-RU"/>
              <a:pPr>
                <a:defRPr/>
              </a:pPr>
              <a:t>23.09.2021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3038E5-F8E7-4357-A650-FE0442F275E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343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7734F83-FB3E-4895-930E-421978201DD0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C6692-0A38-43C9-A616-FC9415306AC1}" type="datetimeFigureOut">
              <a:rPr lang="ru-RU"/>
              <a:pPr>
                <a:defRPr/>
              </a:pPr>
              <a:t>23.09.2021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57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60942-DE90-42FB-870F-A87247A8B8D5}" type="datetimeFigureOut">
              <a:rPr lang="ru-RU"/>
              <a:pPr>
                <a:defRPr/>
              </a:pPr>
              <a:t>23.09.2021</a:t>
            </a:fld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C34041-6C43-444B-9D30-CCBC1DA09AB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851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BBC10-191A-435C-983F-F5FBCB532EE6}" type="datetimeFigureOut">
              <a:rPr lang="ru-RU"/>
              <a:pPr>
                <a:defRPr/>
              </a:pPr>
              <a:t>23.09.2021</a:t>
            </a:fld>
            <a:endParaRPr lang="ru-RU"/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0C3DE0-8AF2-4574-93FC-D0C8DE8B05F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120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C319B-115F-4D60-A2BE-DCF56246C4B7}" type="datetimeFigureOut">
              <a:rPr lang="ru-RU"/>
              <a:pPr>
                <a:defRPr/>
              </a:pPr>
              <a:t>23.09.2021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AA947-3C5C-4C3C-B68B-DDE5B8B6CCC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557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208D1-32AA-4657-9137-42D770725763}" type="datetimeFigureOut">
              <a:rPr lang="ru-RU"/>
              <a:pPr>
                <a:defRPr/>
              </a:pPr>
              <a:t>23.09.2021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611D0D-2F81-4D28-9714-18763698BFD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073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70AC96C-13E7-4B40-912F-D34AF1957F40}" type="datetimeFigureOut">
              <a:rPr lang="ru-RU"/>
              <a:pPr>
                <a:defRPr/>
              </a:pPr>
              <a:t>23.09.2021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defRPr sz="1600">
                <a:solidFill>
                  <a:schemeClr val="tx2"/>
                </a:solidFill>
                <a:latin typeface="Constantia" panose="02030602050306030303" pitchFamily="18" charset="0"/>
              </a:defRPr>
            </a:lvl1pPr>
          </a:lstStyle>
          <a:p>
            <a:fld id="{B4295FC9-040A-4128-8318-C775E67A503F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7" r:id="rId1"/>
    <p:sldLayoutId id="2147483759" r:id="rId2"/>
    <p:sldLayoutId id="2147483768" r:id="rId3"/>
    <p:sldLayoutId id="2147483760" r:id="rId4"/>
    <p:sldLayoutId id="2147483769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850" y="5661025"/>
            <a:ext cx="8316913" cy="11969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3200" dirty="0" smtClean="0">
                <a:solidFill>
                  <a:srgbClr val="002060"/>
                </a:solidFill>
              </a:rPr>
              <a:t>Руководитель:  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3200" dirty="0" err="1" smtClean="0">
                <a:solidFill>
                  <a:srgbClr val="002060"/>
                </a:solidFill>
              </a:rPr>
              <a:t>Буканова</a:t>
            </a:r>
            <a:r>
              <a:rPr lang="ru-RU" sz="3200" dirty="0" smtClean="0">
                <a:solidFill>
                  <a:srgbClr val="002060"/>
                </a:solidFill>
              </a:rPr>
              <a:t>  Маргарита  Александровна 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1433513"/>
            <a:ext cx="8305800" cy="1981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124" name="Picture 2" descr="C:\Users\р\Desktop\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19150"/>
            <a:ext cx="9144000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0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р\Desktop\фото по робототехнике\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52400"/>
            <a:ext cx="8507288" cy="468288"/>
          </a:xfrm>
        </p:spPr>
        <p:txBody>
          <a:bodyPr/>
          <a:lstStyle/>
          <a:p>
            <a:pPr algn="ctr">
              <a:defRPr/>
            </a:pPr>
            <a:r>
              <a:rPr lang="ru-RU" sz="2400" b="1" smtClean="0">
                <a:solidFill>
                  <a:srgbClr val="FFFF00"/>
                </a:solidFill>
              </a:rPr>
              <a:t>Ребята  научились  поэтапно  разбирать  схемы моделей.</a:t>
            </a:r>
            <a:endParaRPr lang="ru-RU" sz="2400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р\Desktop\фото по робототехнике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12304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b="1" smtClean="0">
                <a:solidFill>
                  <a:schemeClr val="tx2">
                    <a:lumMod val="75000"/>
                  </a:schemeClr>
                </a:solidFill>
              </a:rPr>
              <a:t>Модель «Танцующие птички»</a:t>
            </a:r>
            <a:endParaRPr lang="ru-RU" b="1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р\Desktop\фото по робототехнике\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9144000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52400"/>
            <a:ext cx="8784976" cy="1980456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400" b="1" smtClean="0">
                <a:solidFill>
                  <a:schemeClr val="tx2">
                    <a:lumMod val="75000"/>
                  </a:schemeClr>
                </a:solidFill>
              </a:rPr>
              <a:t>Ребята  анализируют поделку, которую им  предстоит сконструировать, выявляют условия достижение цели, планируют последовательность работы над ней, подбирают необходимые детали, и определяют практические умения, навыки, с помощью которых цель будет достигнута. </a:t>
            </a:r>
            <a:endParaRPr lang="ru-RU" sz="2400" b="1">
              <a:solidFill>
                <a:schemeClr val="tx2">
                  <a:lumMod val="75000"/>
                </a:schemeClr>
              </a:solidFill>
              <a:latin typeface="Arial Black" pitchFamily="34" charset="0"/>
              <a:cs typeface="Aharoni" pitchFamily="2" charset="-79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р\Desktop\фото по робототехнике\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43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400" b="1" smtClean="0">
                <a:solidFill>
                  <a:schemeClr val="tx2">
                    <a:lumMod val="75000"/>
                  </a:schemeClr>
                </a:solidFill>
              </a:rPr>
              <a:t>Удовольствие  собирать  модели  и  радоваться  полученному результату!</a:t>
            </a:r>
            <a:endParaRPr lang="ru-RU" sz="2400" b="1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р\Desktop\фото по робототехнике\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914400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р\Desktop\фото по робототехнике\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р\Desktop\фото по робототехнике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4400" smtClean="0">
                <a:solidFill>
                  <a:srgbClr val="FFFF00"/>
                </a:solidFill>
              </a:rPr>
              <a:t>Модель «Обезьянка барабанщица»</a:t>
            </a:r>
            <a:endParaRPr lang="ru-RU" sz="440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р\Desktop\фото по робототехнике\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р\Desktop\фото по робототехнике\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9144000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147248" cy="756320"/>
          </a:xfrm>
        </p:spPr>
        <p:txBody>
          <a:bodyPr/>
          <a:lstStyle/>
          <a:p>
            <a:pPr algn="ctr">
              <a:defRPr/>
            </a:pPr>
            <a:r>
              <a:rPr lang="ru-RU" smtClean="0">
                <a:solidFill>
                  <a:srgbClr val="FFFF00"/>
                </a:solidFill>
              </a:rPr>
              <a:t>Модель  «Голодный Аллигатор»</a:t>
            </a:r>
            <a:endParaRPr lang="ru-RU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р\Desktop\фото по робототехнике\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9144000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800" b="1" smtClean="0"/>
              <a:t>Работа в Команде.</a:t>
            </a:r>
            <a:endParaRPr lang="ru-RU" sz="2800" b="1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Прямоугольник 4"/>
          <p:cNvSpPr>
            <a:spLocks noChangeArrowheads="1"/>
          </p:cNvSpPr>
          <p:nvPr/>
        </p:nvSpPr>
        <p:spPr bwMode="auto">
          <a:xfrm>
            <a:off x="539750" y="1844675"/>
            <a:ext cx="7993063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2800" b="1">
                <a:solidFill>
                  <a:srgbClr val="FFFF00"/>
                </a:solidFill>
              </a:rPr>
              <a:t>Цель   программы: Развитие творческих способностей, конструкторских умений и навыков; всех сторон речи; воспитание личности, способной самостоятельно ставить перед собой задачи и решать их, находя оригинальные способы решения. </a:t>
            </a:r>
            <a:endParaRPr lang="ru-RU" sz="28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р\Desktop\фото по робототехнике\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9144000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388" y="188913"/>
            <a:ext cx="8785225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FFC000"/>
                </a:solidFill>
                <a:latin typeface="+mn-lt"/>
                <a:cs typeface="Arial" charset="0"/>
              </a:rPr>
              <a:t>Овладели знаниями: знают название деталей конструктора, название датчиков,  название блоков,  моделей  роботов, изучили основы программирования. 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р\Desktop\фото по робототехнике\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0"/>
            <a:ext cx="4319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4797152"/>
            <a:ext cx="8229600" cy="2060848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400" b="1" smtClean="0">
                <a:solidFill>
                  <a:srgbClr val="FFFF00"/>
                </a:solidFill>
              </a:rPr>
              <a:t>На  последнем этапе   ребята  анализируют результаты деятельности. Конечным результатом работы должна быть не только созданная поделка, но и формирование у ребёнка определённого уровня умственных действий, конкретных практических навыков и приёмов работы, умений как неотъемлемой стороны трудовой деятельности. </a:t>
            </a:r>
            <a:endParaRPr lang="ru-RU" sz="2400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р\Desktop\фото по робототехнике\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0"/>
            <a:ext cx="4032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р\Desktop\фото по робототехнике\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0"/>
            <a:ext cx="4248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60376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400" b="1" smtClean="0">
                <a:solidFill>
                  <a:srgbClr val="FFFF00"/>
                </a:solidFill>
              </a:rPr>
              <a:t>Таким образом, Конструктор ЛЕГО помогает детям и взрослым воплощать в жизнь свои идеи, строить и  фантазировать, увлечённо работая и видя конечный результат. </a:t>
            </a:r>
            <a:endParaRPr lang="ru-RU" sz="2400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Click="0" advTm="0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р\Desktop\фото по робототехнике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р\Desktop\фото по робототехнике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144000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8836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400" b="1" err="1" smtClean="0">
                <a:solidFill>
                  <a:srgbClr val="FFFF00"/>
                </a:solidFill>
                <a:latin typeface="+mn-lt"/>
              </a:rPr>
              <a:t>Кубетто</a:t>
            </a:r>
            <a:r>
              <a:rPr lang="ru-RU" sz="2400" b="1" smtClean="0">
                <a:solidFill>
                  <a:srgbClr val="FFFF00"/>
                </a:solidFill>
                <a:latin typeface="+mn-lt"/>
              </a:rPr>
              <a:t> – уникальный комплект, невероятно эффективная, наглядная и захватывающая  методика  обучения компьютерному   программированию детей от 3 до 6 лет. </a:t>
            </a:r>
            <a:endParaRPr lang="ru-RU" sz="2400" b="1">
              <a:solidFill>
                <a:srgbClr val="FFFF00"/>
              </a:solidFill>
              <a:latin typeface="+mn-lt"/>
            </a:endParaRPr>
          </a:p>
        </p:txBody>
      </p:sp>
    </p:spTree>
  </p:cSld>
  <p:clrMapOvr>
    <a:masterClrMapping/>
  </p:clrMapOvr>
  <p:transition spd="med" advTm="0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р\Desktop\фото по робототехнике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914400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р\Desktop\фото по робототехнике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2495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р\Desktop\фото по робототехнике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9144000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332384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400" b="1" smtClean="0">
                <a:solidFill>
                  <a:srgbClr val="FFFF00"/>
                </a:solidFill>
              </a:rPr>
              <a:t>Дружелюбный  робот </a:t>
            </a:r>
            <a:r>
              <a:rPr lang="ru-RU" sz="2400" b="1" err="1" smtClean="0">
                <a:solidFill>
                  <a:srgbClr val="FFFF00"/>
                </a:solidFill>
              </a:rPr>
              <a:t>Кубетто</a:t>
            </a:r>
            <a:r>
              <a:rPr lang="ru-RU" sz="2400" b="1" smtClean="0">
                <a:solidFill>
                  <a:srgbClr val="FFFF00"/>
                </a:solidFill>
              </a:rPr>
              <a:t>   научил  наших малышей мыслить логически, находить причинно-следственные связи, планировать, самостоятельно  находить  решения простых и сложных задач.</a:t>
            </a:r>
            <a:endParaRPr lang="ru-RU" sz="2400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р\Desktop\фото по робототехнике\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5805264"/>
            <a:ext cx="8352928" cy="1052736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400" b="1" smtClean="0">
                <a:solidFill>
                  <a:srgbClr val="FFFF00"/>
                </a:solidFill>
              </a:rPr>
              <a:t>Ребята   стали   лучше   понимать  ответственность  при  командной работе. Игры и состязания в результате работы  приводят к мотивации   в  обучении</a:t>
            </a:r>
            <a:r>
              <a:rPr lang="ru-RU" sz="2400" b="1" smtClean="0">
                <a:solidFill>
                  <a:srgbClr val="FF3300"/>
                </a:solidFill>
              </a:rPr>
              <a:t>. </a:t>
            </a:r>
            <a:endParaRPr lang="ru-RU" sz="2400" b="1">
              <a:solidFill>
                <a:srgbClr val="FF330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р\Desktop\фото по робототехнике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914400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315</TotalTime>
  <Words>267</Words>
  <Application>Microsoft Office PowerPoint</Application>
  <PresentationFormat>Экран (4:3)</PresentationFormat>
  <Paragraphs>17</Paragraphs>
  <Slides>23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Constantia</vt:lpstr>
      <vt:lpstr>Wingdings 2</vt:lpstr>
      <vt:lpstr>Calibri</vt:lpstr>
      <vt:lpstr>Бумажная</vt:lpstr>
      <vt:lpstr>Презентация PowerPoint</vt:lpstr>
      <vt:lpstr>Презентация PowerPoint</vt:lpstr>
      <vt:lpstr>Презентация PowerPoint</vt:lpstr>
      <vt:lpstr>Кубетто – уникальный комплект, невероятно эффективная, наглядная и захватывающая  методика  обучения компьютерному   программированию детей от 3 до 6 лет. </vt:lpstr>
      <vt:lpstr>Презентация PowerPoint</vt:lpstr>
      <vt:lpstr>Презентация PowerPoint</vt:lpstr>
      <vt:lpstr>Дружелюбный  робот Кубетто   научил  наших малышей мыслить логически, находить причинно-следственные связи, планировать, самостоятельно  находить  решения простых и сложных задач.</vt:lpstr>
      <vt:lpstr>Ребята   стали   лучше   понимать  ответственность  при  командной работе. Игры и состязания в результате работы  приводят к мотивации   в  обучении. </vt:lpstr>
      <vt:lpstr>Презентация PowerPoint</vt:lpstr>
      <vt:lpstr>Ребята  научились  поэтапно  разбирать  схемы моделей.</vt:lpstr>
      <vt:lpstr>Модель «Танцующие птички»</vt:lpstr>
      <vt:lpstr>Ребята  анализируют поделку, которую им  предстоит сконструировать, выявляют условия достижение цели, планируют последовательность работы над ней, подбирают необходимые детали, и определяют практические умения, навыки, с помощью которых цель будет достигнута. </vt:lpstr>
      <vt:lpstr>Удовольствие  собирать  модели  и  радоваться  полученному результату!</vt:lpstr>
      <vt:lpstr>Презентация PowerPoint</vt:lpstr>
      <vt:lpstr>Презентация PowerPoint</vt:lpstr>
      <vt:lpstr>Модель «Обезьянка барабанщица»</vt:lpstr>
      <vt:lpstr>Презентация PowerPoint</vt:lpstr>
      <vt:lpstr>Модель  «Голодный Аллигатор»</vt:lpstr>
      <vt:lpstr>Работа в Команде.</vt:lpstr>
      <vt:lpstr>Презентация PowerPoint</vt:lpstr>
      <vt:lpstr>На  последнем этапе   ребята  анализируют результаты деятельности. Конечным результатом работы должна быть не только созданная поделка, но и формирование у ребёнка определённого уровня умственных действий, конкретных практических навыков и приёмов работы, умений как неотъемлемой стороны трудовой деятельности. </vt:lpstr>
      <vt:lpstr>Презентация PowerPoint</vt:lpstr>
      <vt:lpstr>Таким образом, Конструктор ЛЕГО помогает детям и взрослым воплощать в жизнь свои идеи, строить и  фантазировать, увлечённо работая и видя конечный результат. </vt:lpstr>
    </vt:vector>
  </TitlesOfParts>
  <Company>RL-TEAM.NET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</dc:creator>
  <cp:lastModifiedBy>Яна</cp:lastModifiedBy>
  <cp:revision>20</cp:revision>
  <dcterms:created xsi:type="dcterms:W3CDTF">2019-04-22T18:36:04Z</dcterms:created>
  <dcterms:modified xsi:type="dcterms:W3CDTF">2021-09-23T12:15:47Z</dcterms:modified>
</cp:coreProperties>
</file>